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Amatic SC"/>
      <p:regular r:id="rId28"/>
      <p:bold r:id="rId29"/>
    </p:embeddedFont>
    <p:embeddedFont>
      <p:font typeface="Source Code Pr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E7B1344-620E-49F6-9FB8-BADD745475AD}">
  <a:tblStyle styleId="{2E7B1344-620E-49F6-9FB8-BADD745475AD}"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AmaticSC-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maticSC-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bold.fntdata"/><Relationship Id="rId30" Type="http://schemas.openxmlformats.org/officeDocument/2006/relationships/font" Target="fonts/SourceCodePro-regular.fntdata"/><Relationship Id="rId11" Type="http://schemas.openxmlformats.org/officeDocument/2006/relationships/slide" Target="slides/slide6.xml"/><Relationship Id="rId33" Type="http://schemas.openxmlformats.org/officeDocument/2006/relationships/font" Target="fonts/SourceCodePro-boldItalic.fntdata"/><Relationship Id="rId10" Type="http://schemas.openxmlformats.org/officeDocument/2006/relationships/slide" Target="slides/slide5.xml"/><Relationship Id="rId32" Type="http://schemas.openxmlformats.org/officeDocument/2006/relationships/font" Target="fonts/SourceCodePr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3210bca6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210bca6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210bca6a0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210bca6a0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1ffc1aab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ffc1aab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 got equations, expressions, and concepts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1ffc1aab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ffc1aab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Of course while this idea is simple, characterizing our system is a bit more difficult. Complications arise because the relationship between electricity generation and heat input is not linearly correlated. Thus, without getting too bogged down by the technical details, what our code does is iteratively solve for the system characteristics (temperature, mass flow rate, and so on) that gives us the electricity output that we want. This code modifies these system characteristics until a system of equations derived from thermodynamic laws and characteristics of the heat </a:t>
            </a:r>
            <a:r>
              <a:rPr b="1" lang="en"/>
              <a:t>exchanger</a:t>
            </a:r>
            <a:r>
              <a:rPr b="1" lang="en"/>
              <a:t> that we chose are in agreement.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Of course while the idea is simple, characterizing our system is a bit more difficult. How our system will work is that we will put in an electricity demand which determines how the heat is split between electricity and hydrogen production. An issue arises when we change the heat going into these systems and to better explain that, I will focus on the electricity production 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Electricity generation performs optimally at a certain temperature and if we decrease the amount of heat going into that system, we must also decrease the mass flow rate of the water in our </a:t>
            </a:r>
            <a:r>
              <a:rPr lang="en"/>
              <a:t>electricity</a:t>
            </a:r>
            <a:r>
              <a:rPr lang="en"/>
              <a:t> generation cycle such that this optimal temperature is reached. Thus ultimately, this code identifies iteratively solves for this mass flow rate along with other internal system characteristics and outputs the energy generation.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210bca6a0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210bca6a0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1ffc1aa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ffc1aa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1fd11965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fd11965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211422c8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211422c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1fd11965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fd11965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211422c8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211422c8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3210bca6a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210bca6a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210bca6a0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210bca6a0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10e4197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0e41970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greater renewable energy production in the recent years, electricity supply into the grid has become more unpredictable. This of course is because we don’t control the blowing of the wind nor the shining of the sun. This lack of predictability can lead to a supply of electricity greater than the demand as shown here which negatively affects the price of electricity. In order to add stability to the grid, we are proposing a method to allow nuclear power plants (or base load operating plants in general) to alter its </a:t>
            </a:r>
            <a:r>
              <a:rPr lang="en"/>
              <a:t>electricity</a:t>
            </a:r>
            <a:r>
              <a:rPr lang="en"/>
              <a:t> output (or load follow) to a given demand.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210bca6a0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10bca6a0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10e41970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0e41970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of how this works is very simple. We have a set amount of thermal energy available and we can allot this thermal energy to electricity production or hydrogen production depending on the electricity demand. So we can split this thermal energy is as such in times of of high electricity demand, moderate demand, and low demand.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1fd1196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1fd11965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10e41970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0e41970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benefits from the integration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1ffc1aa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ffc1aa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 up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9.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png"/><Relationship Id="rId11" Type="http://schemas.openxmlformats.org/officeDocument/2006/relationships/image" Target="../media/image25.png"/><Relationship Id="rId10" Type="http://schemas.openxmlformats.org/officeDocument/2006/relationships/image" Target="../media/image21.png"/><Relationship Id="rId12" Type="http://schemas.openxmlformats.org/officeDocument/2006/relationships/image" Target="../media/image27.png"/><Relationship Id="rId9" Type="http://schemas.openxmlformats.org/officeDocument/2006/relationships/image" Target="../media/image24.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1.jp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0" y="0"/>
            <a:ext cx="9144000" cy="3687799"/>
          </a:xfrm>
          <a:prstGeom prst="rect">
            <a:avLst/>
          </a:prstGeom>
          <a:noFill/>
          <a:ln>
            <a:noFill/>
          </a:ln>
        </p:spPr>
      </p:pic>
      <p:sp>
        <p:nvSpPr>
          <p:cNvPr id="57" name="Google Shape;57;p13"/>
          <p:cNvSpPr/>
          <p:nvPr/>
        </p:nvSpPr>
        <p:spPr>
          <a:xfrm>
            <a:off x="-12125" y="3724175"/>
            <a:ext cx="9144000" cy="1419300"/>
          </a:xfrm>
          <a:prstGeom prst="rect">
            <a:avLst/>
          </a:prstGeom>
          <a:gradFill>
            <a:gsLst>
              <a:gs pos="0">
                <a:srgbClr val="8C8C8C"/>
              </a:gs>
              <a:gs pos="100000">
                <a:srgbClr val="404040"/>
              </a:gs>
            </a:gsLst>
            <a:lin ang="5400012" scaled="0"/>
          </a:gradFill>
          <a:ln cap="flat" cmpd="sng" w="9525">
            <a:solidFill>
              <a:schemeClr val="dk2"/>
            </a:solidFill>
            <a:prstDash val="solid"/>
            <a:round/>
            <a:headEnd len="sm" w="sm" type="none"/>
            <a:tailEnd len="sm" w="sm" type="none"/>
          </a:ln>
          <a:effectLst>
            <a:outerShdw blurRad="242888" rotWithShape="0" algn="bl" dir="11100000" dist="28575">
              <a:srgbClr val="000000">
                <a:alpha val="46000"/>
              </a:srgbClr>
            </a:outerShdw>
            <a:reflection blurRad="0" dir="5400000" dist="38100" endA="0" endPos="30000" fadeDir="5400012" kx="0" rotWithShape="0" algn="bl" stA="7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464025" y="3809075"/>
            <a:ext cx="8191676" cy="5702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9CB9C"/>
                </a:solidFill>
                <a:latin typeface="Arial"/>
              </a:rPr>
              <a:t>Integrating Nuclear and Renewable Energy Sources</a:t>
            </a:r>
          </a:p>
        </p:txBody>
      </p:sp>
      <p:sp>
        <p:nvSpPr>
          <p:cNvPr id="59" name="Google Shape;59;p13"/>
          <p:cNvSpPr/>
          <p:nvPr/>
        </p:nvSpPr>
        <p:spPr>
          <a:xfrm>
            <a:off x="776375" y="4682525"/>
            <a:ext cx="7533295" cy="2620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9CB9C"/>
                </a:solidFill>
                <a:latin typeface="Arial"/>
              </a:rPr>
              <a:t>Joseph Lee      Adria Peterkin      Pedro Vicente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73" name="Shape 173"/>
        <p:cNvGrpSpPr/>
        <p:nvPr/>
      </p:nvGrpSpPr>
      <p:grpSpPr>
        <a:xfrm>
          <a:off x="0" y="0"/>
          <a:ext cx="0" cy="0"/>
          <a:chOff x="0" y="0"/>
          <a:chExt cx="0" cy="0"/>
        </a:xfrm>
      </p:grpSpPr>
      <p:sp>
        <p:nvSpPr>
          <p:cNvPr id="174" name="Google Shape;174;p22"/>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Phase 3:</a:t>
            </a:r>
            <a:endParaRPr/>
          </a:p>
          <a:p>
            <a:pPr indent="0" lvl="0" marL="0" rtl="0" algn="l">
              <a:spcBef>
                <a:spcPts val="0"/>
              </a:spcBef>
              <a:spcAft>
                <a:spcPts val="0"/>
              </a:spcAft>
              <a:buNone/>
            </a:pPr>
            <a:r>
              <a:rPr lang="en"/>
              <a:t>Characterizing the Technology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Characterizing Technical Components</a:t>
            </a:r>
            <a:endParaRPr/>
          </a:p>
        </p:txBody>
      </p:sp>
      <p:grpSp>
        <p:nvGrpSpPr>
          <p:cNvPr id="180" name="Google Shape;180;p23"/>
          <p:cNvGrpSpPr/>
          <p:nvPr/>
        </p:nvGrpSpPr>
        <p:grpSpPr>
          <a:xfrm>
            <a:off x="2402773" y="1441687"/>
            <a:ext cx="4175706" cy="3519392"/>
            <a:chOff x="2820225" y="891450"/>
            <a:chExt cx="3175200" cy="3175200"/>
          </a:xfrm>
        </p:grpSpPr>
        <p:sp>
          <p:nvSpPr>
            <p:cNvPr id="181" name="Google Shape;181;p23"/>
            <p:cNvSpPr/>
            <p:nvPr/>
          </p:nvSpPr>
          <p:spPr>
            <a:xfrm rot="10800000">
              <a:off x="2820225" y="891450"/>
              <a:ext cx="3175200" cy="3175200"/>
            </a:xfrm>
            <a:prstGeom prst="blockArc">
              <a:avLst>
                <a:gd fmla="val 5399801" name="adj1"/>
                <a:gd fmla="val 3012680" name="adj2"/>
                <a:gd fmla="val 6939" name="adj3"/>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rot="10800000">
              <a:off x="3175023" y="1179900"/>
              <a:ext cx="450600" cy="450600"/>
            </a:xfrm>
            <a:prstGeom prst="rtTriangl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3" name="Google Shape;183;p23"/>
          <p:cNvPicPr preferRelativeResize="0"/>
          <p:nvPr/>
        </p:nvPicPr>
        <p:blipFill>
          <a:blip r:embed="rId3">
            <a:alphaModFix/>
          </a:blip>
          <a:stretch>
            <a:fillRect/>
          </a:stretch>
        </p:blipFill>
        <p:spPr>
          <a:xfrm>
            <a:off x="4018025" y="1329075"/>
            <a:ext cx="1988975" cy="1090050"/>
          </a:xfrm>
          <a:prstGeom prst="rect">
            <a:avLst/>
          </a:prstGeom>
          <a:noFill/>
          <a:ln>
            <a:noFill/>
          </a:ln>
        </p:spPr>
      </p:pic>
      <p:pic>
        <p:nvPicPr>
          <p:cNvPr id="184" name="Google Shape;184;p23"/>
          <p:cNvPicPr preferRelativeResize="0"/>
          <p:nvPr/>
        </p:nvPicPr>
        <p:blipFill>
          <a:blip r:embed="rId4">
            <a:alphaModFix/>
          </a:blip>
          <a:stretch>
            <a:fillRect/>
          </a:stretch>
        </p:blipFill>
        <p:spPr>
          <a:xfrm>
            <a:off x="5005825" y="3114500"/>
            <a:ext cx="1895525" cy="1579600"/>
          </a:xfrm>
          <a:prstGeom prst="rect">
            <a:avLst/>
          </a:prstGeom>
          <a:noFill/>
          <a:ln>
            <a:noFill/>
          </a:ln>
        </p:spPr>
      </p:pic>
      <p:pic>
        <p:nvPicPr>
          <p:cNvPr id="185" name="Google Shape;185;p23"/>
          <p:cNvPicPr preferRelativeResize="0"/>
          <p:nvPr/>
        </p:nvPicPr>
        <p:blipFill>
          <a:blip r:embed="rId5">
            <a:alphaModFix/>
          </a:blip>
          <a:stretch>
            <a:fillRect/>
          </a:stretch>
        </p:blipFill>
        <p:spPr>
          <a:xfrm>
            <a:off x="1803950" y="2872175"/>
            <a:ext cx="1988976" cy="10288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Code</a:t>
            </a:r>
            <a:endParaRPr/>
          </a:p>
        </p:txBody>
      </p:sp>
      <p:sp>
        <p:nvSpPr>
          <p:cNvPr id="191" name="Google Shape;191;p24"/>
          <p:cNvSpPr/>
          <p:nvPr/>
        </p:nvSpPr>
        <p:spPr>
          <a:xfrm>
            <a:off x="3244375" y="1909125"/>
            <a:ext cx="2486100" cy="2486100"/>
          </a:xfrm>
          <a:prstGeom prst="rect">
            <a:avLst/>
          </a:prstGeom>
          <a:solidFill>
            <a:srgbClr val="43434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txBox="1"/>
          <p:nvPr/>
        </p:nvSpPr>
        <p:spPr>
          <a:xfrm>
            <a:off x="3834025" y="1392700"/>
            <a:ext cx="1323600" cy="6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Code</a:t>
            </a:r>
            <a:endParaRPr b="1" sz="1600"/>
          </a:p>
        </p:txBody>
      </p:sp>
      <p:sp>
        <p:nvSpPr>
          <p:cNvPr id="193" name="Google Shape;193;p24"/>
          <p:cNvSpPr/>
          <p:nvPr/>
        </p:nvSpPr>
        <p:spPr>
          <a:xfrm>
            <a:off x="1342875" y="2783475"/>
            <a:ext cx="1834200" cy="737400"/>
          </a:xfrm>
          <a:prstGeom prst="rightArrow">
            <a:avLst>
              <a:gd fmla="val 50000" name="adj1"/>
              <a:gd fmla="val 50000" name="adj2"/>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txBox="1"/>
          <p:nvPr/>
        </p:nvSpPr>
        <p:spPr>
          <a:xfrm>
            <a:off x="1343850" y="2974725"/>
            <a:ext cx="1588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Electricity Demand</a:t>
            </a:r>
            <a:endParaRPr sz="1200"/>
          </a:p>
        </p:txBody>
      </p:sp>
      <p:sp>
        <p:nvSpPr>
          <p:cNvPr id="195" name="Google Shape;195;p24"/>
          <p:cNvSpPr/>
          <p:nvPr/>
        </p:nvSpPr>
        <p:spPr>
          <a:xfrm>
            <a:off x="5966925" y="2089975"/>
            <a:ext cx="1834200" cy="737400"/>
          </a:xfrm>
          <a:prstGeom prst="rightArrow">
            <a:avLst>
              <a:gd fmla="val 50000" name="adj1"/>
              <a:gd fmla="val 5000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5966925" y="3471425"/>
            <a:ext cx="1834200" cy="737400"/>
          </a:xfrm>
          <a:prstGeom prst="rightArrow">
            <a:avLst>
              <a:gd fmla="val 50000" name="adj1"/>
              <a:gd fmla="val 5000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txBox="1"/>
          <p:nvPr/>
        </p:nvSpPr>
        <p:spPr>
          <a:xfrm>
            <a:off x="1400100" y="1392700"/>
            <a:ext cx="1323600" cy="6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Input</a:t>
            </a:r>
            <a:endParaRPr b="1" sz="1600"/>
          </a:p>
        </p:txBody>
      </p:sp>
      <p:sp>
        <p:nvSpPr>
          <p:cNvPr id="198" name="Google Shape;198;p24"/>
          <p:cNvSpPr txBox="1"/>
          <p:nvPr/>
        </p:nvSpPr>
        <p:spPr>
          <a:xfrm>
            <a:off x="6033175" y="1392700"/>
            <a:ext cx="1323600" cy="6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Output</a:t>
            </a:r>
            <a:endParaRPr b="1" sz="1600"/>
          </a:p>
        </p:txBody>
      </p:sp>
      <p:sp>
        <p:nvSpPr>
          <p:cNvPr id="199" name="Google Shape;199;p24"/>
          <p:cNvSpPr txBox="1"/>
          <p:nvPr/>
        </p:nvSpPr>
        <p:spPr>
          <a:xfrm>
            <a:off x="5966925" y="2288425"/>
            <a:ext cx="1588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Energy Production</a:t>
            </a:r>
            <a:endParaRPr sz="1200"/>
          </a:p>
        </p:txBody>
      </p:sp>
      <p:sp>
        <p:nvSpPr>
          <p:cNvPr id="200" name="Google Shape;200;p24"/>
          <p:cNvSpPr txBox="1"/>
          <p:nvPr/>
        </p:nvSpPr>
        <p:spPr>
          <a:xfrm>
            <a:off x="5966925" y="3669875"/>
            <a:ext cx="16923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Hydrogen Production</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204" name="Shape 204"/>
        <p:cNvGrpSpPr/>
        <p:nvPr/>
      </p:nvGrpSpPr>
      <p:grpSpPr>
        <a:xfrm>
          <a:off x="0" y="0"/>
          <a:ext cx="0" cy="0"/>
          <a:chOff x="0" y="0"/>
          <a:chExt cx="0" cy="0"/>
        </a:xfrm>
      </p:grpSpPr>
      <p:sp>
        <p:nvSpPr>
          <p:cNvPr id="205" name="Google Shape;205;p25"/>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Phase 4:</a:t>
            </a:r>
            <a:endParaRPr/>
          </a:p>
          <a:p>
            <a:pPr indent="0" lvl="0" marL="0" rtl="0" algn="l">
              <a:spcBef>
                <a:spcPts val="0"/>
              </a:spcBef>
              <a:spcAft>
                <a:spcPts val="0"/>
              </a:spcAft>
              <a:buNone/>
            </a:pPr>
            <a:r>
              <a:rPr lang="en"/>
              <a:t> Important Considerations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216763" y="128075"/>
            <a:ext cx="6128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Protecting our findings (IP): Increasing attention from </a:t>
            </a:r>
            <a:r>
              <a:rPr lang="en"/>
              <a:t>major</a:t>
            </a:r>
            <a:r>
              <a:rPr lang="en"/>
              <a:t> industry players</a:t>
            </a:r>
            <a:endParaRPr/>
          </a:p>
        </p:txBody>
      </p:sp>
      <p:pic>
        <p:nvPicPr>
          <p:cNvPr id="211" name="Google Shape;211;p26"/>
          <p:cNvPicPr preferRelativeResize="0"/>
          <p:nvPr/>
        </p:nvPicPr>
        <p:blipFill rotWithShape="1">
          <a:blip r:embed="rId3">
            <a:alphaModFix/>
          </a:blip>
          <a:srcRect b="0" l="0" r="0" t="6454"/>
          <a:stretch/>
        </p:blipFill>
        <p:spPr>
          <a:xfrm>
            <a:off x="167050" y="2207988"/>
            <a:ext cx="5353924" cy="999300"/>
          </a:xfrm>
          <a:prstGeom prst="rect">
            <a:avLst/>
          </a:prstGeom>
          <a:noFill/>
          <a:ln>
            <a:noFill/>
          </a:ln>
        </p:spPr>
      </p:pic>
      <p:pic>
        <p:nvPicPr>
          <p:cNvPr id="212" name="Google Shape;212;p26"/>
          <p:cNvPicPr preferRelativeResize="0"/>
          <p:nvPr/>
        </p:nvPicPr>
        <p:blipFill>
          <a:blip r:embed="rId4">
            <a:alphaModFix/>
          </a:blip>
          <a:stretch>
            <a:fillRect/>
          </a:stretch>
        </p:blipFill>
        <p:spPr>
          <a:xfrm>
            <a:off x="6011894" y="0"/>
            <a:ext cx="3132113" cy="5143502"/>
          </a:xfrm>
          <a:prstGeom prst="rect">
            <a:avLst/>
          </a:prstGeom>
          <a:noFill/>
          <a:ln>
            <a:noFill/>
          </a:ln>
        </p:spPr>
      </p:pic>
      <p:pic>
        <p:nvPicPr>
          <p:cNvPr id="213" name="Google Shape;213;p26"/>
          <p:cNvPicPr preferRelativeResize="0"/>
          <p:nvPr/>
        </p:nvPicPr>
        <p:blipFill rotWithShape="1">
          <a:blip r:embed="rId5">
            <a:alphaModFix/>
          </a:blip>
          <a:srcRect b="55785" l="0" r="0" t="0"/>
          <a:stretch/>
        </p:blipFill>
        <p:spPr>
          <a:xfrm>
            <a:off x="78825" y="3397475"/>
            <a:ext cx="6050027" cy="1773800"/>
          </a:xfrm>
          <a:prstGeom prst="rect">
            <a:avLst/>
          </a:prstGeom>
          <a:noFill/>
          <a:ln>
            <a:noFill/>
          </a:ln>
        </p:spPr>
      </p:pic>
      <p:sp>
        <p:nvSpPr>
          <p:cNvPr id="214" name="Google Shape;214;p26"/>
          <p:cNvSpPr txBox="1"/>
          <p:nvPr/>
        </p:nvSpPr>
        <p:spPr>
          <a:xfrm>
            <a:off x="256200" y="3093225"/>
            <a:ext cx="5518200" cy="1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1970                                                                                         2019</a:t>
            </a:r>
            <a:endParaRPr/>
          </a:p>
        </p:txBody>
      </p:sp>
      <p:cxnSp>
        <p:nvCxnSpPr>
          <p:cNvPr id="215" name="Google Shape;215;p26"/>
          <p:cNvCxnSpPr/>
          <p:nvPr/>
        </p:nvCxnSpPr>
        <p:spPr>
          <a:xfrm flipH="1" rot="10800000">
            <a:off x="1044475" y="1978625"/>
            <a:ext cx="4020300" cy="748800"/>
          </a:xfrm>
          <a:prstGeom prst="straightConnector1">
            <a:avLst/>
          </a:prstGeom>
          <a:noFill/>
          <a:ln cap="flat" cmpd="sng" w="9525">
            <a:solidFill>
              <a:srgbClr val="FF0000"/>
            </a:solidFill>
            <a:prstDash val="solid"/>
            <a:round/>
            <a:headEnd len="med" w="med" type="none"/>
            <a:tailEnd len="med" w="med" type="triangle"/>
          </a:ln>
          <a:effectLst>
            <a:outerShdw blurRad="57150" rotWithShape="0" algn="bl" dir="5400000" dist="19050">
              <a:srgbClr val="FF0000">
                <a:alpha val="50000"/>
              </a:srgbClr>
            </a:outerShdw>
          </a:effectLst>
        </p:spPr>
      </p:cxnSp>
      <p:pic>
        <p:nvPicPr>
          <p:cNvPr id="216" name="Google Shape;216;p26"/>
          <p:cNvPicPr preferRelativeResize="0"/>
          <p:nvPr/>
        </p:nvPicPr>
        <p:blipFill>
          <a:blip r:embed="rId6">
            <a:alphaModFix/>
          </a:blip>
          <a:stretch>
            <a:fillRect/>
          </a:stretch>
        </p:blipFill>
        <p:spPr>
          <a:xfrm>
            <a:off x="6364988" y="515926"/>
            <a:ext cx="2287450" cy="348825"/>
          </a:xfrm>
          <a:prstGeom prst="rect">
            <a:avLst/>
          </a:prstGeom>
          <a:noFill/>
          <a:ln>
            <a:noFill/>
          </a:ln>
        </p:spPr>
      </p:pic>
      <p:pic>
        <p:nvPicPr>
          <p:cNvPr id="217" name="Google Shape;217;p26"/>
          <p:cNvPicPr preferRelativeResize="0"/>
          <p:nvPr/>
        </p:nvPicPr>
        <p:blipFill>
          <a:blip r:embed="rId7">
            <a:alphaModFix/>
          </a:blip>
          <a:stretch>
            <a:fillRect/>
          </a:stretch>
        </p:blipFill>
        <p:spPr>
          <a:xfrm>
            <a:off x="6777562" y="2327300"/>
            <a:ext cx="1639801" cy="437625"/>
          </a:xfrm>
          <a:prstGeom prst="rect">
            <a:avLst/>
          </a:prstGeom>
          <a:noFill/>
          <a:ln>
            <a:noFill/>
          </a:ln>
        </p:spPr>
      </p:pic>
      <p:pic>
        <p:nvPicPr>
          <p:cNvPr id="218" name="Google Shape;218;p26"/>
          <p:cNvPicPr preferRelativeResize="0"/>
          <p:nvPr/>
        </p:nvPicPr>
        <p:blipFill>
          <a:blip r:embed="rId8">
            <a:alphaModFix/>
          </a:blip>
          <a:stretch>
            <a:fillRect/>
          </a:stretch>
        </p:blipFill>
        <p:spPr>
          <a:xfrm>
            <a:off x="6860690" y="1781437"/>
            <a:ext cx="1473547" cy="437625"/>
          </a:xfrm>
          <a:prstGeom prst="rect">
            <a:avLst/>
          </a:prstGeom>
          <a:noFill/>
          <a:ln>
            <a:noFill/>
          </a:ln>
        </p:spPr>
      </p:pic>
      <p:pic>
        <p:nvPicPr>
          <p:cNvPr id="219" name="Google Shape;219;p26"/>
          <p:cNvPicPr preferRelativeResize="0"/>
          <p:nvPr/>
        </p:nvPicPr>
        <p:blipFill>
          <a:blip r:embed="rId9">
            <a:alphaModFix/>
          </a:blip>
          <a:stretch>
            <a:fillRect/>
          </a:stretch>
        </p:blipFill>
        <p:spPr>
          <a:xfrm>
            <a:off x="6641931" y="2873175"/>
            <a:ext cx="2010505" cy="348825"/>
          </a:xfrm>
          <a:prstGeom prst="rect">
            <a:avLst/>
          </a:prstGeom>
          <a:noFill/>
          <a:ln>
            <a:noFill/>
          </a:ln>
        </p:spPr>
      </p:pic>
      <p:pic>
        <p:nvPicPr>
          <p:cNvPr id="220" name="Google Shape;220;p26"/>
          <p:cNvPicPr preferRelativeResize="0"/>
          <p:nvPr/>
        </p:nvPicPr>
        <p:blipFill>
          <a:blip r:embed="rId10">
            <a:alphaModFix/>
          </a:blip>
          <a:stretch>
            <a:fillRect/>
          </a:stretch>
        </p:blipFill>
        <p:spPr>
          <a:xfrm>
            <a:off x="6777562" y="1067270"/>
            <a:ext cx="1639800" cy="605906"/>
          </a:xfrm>
          <a:prstGeom prst="rect">
            <a:avLst/>
          </a:prstGeom>
          <a:noFill/>
          <a:ln>
            <a:noFill/>
          </a:ln>
        </p:spPr>
      </p:pic>
      <p:pic>
        <p:nvPicPr>
          <p:cNvPr id="221" name="Google Shape;221;p26"/>
          <p:cNvPicPr preferRelativeResize="0"/>
          <p:nvPr/>
        </p:nvPicPr>
        <p:blipFill>
          <a:blip r:embed="rId11">
            <a:alphaModFix/>
          </a:blip>
          <a:stretch>
            <a:fillRect/>
          </a:stretch>
        </p:blipFill>
        <p:spPr>
          <a:xfrm>
            <a:off x="7223062" y="3330250"/>
            <a:ext cx="748800" cy="748800"/>
          </a:xfrm>
          <a:prstGeom prst="rect">
            <a:avLst/>
          </a:prstGeom>
          <a:noFill/>
          <a:ln>
            <a:noFill/>
          </a:ln>
        </p:spPr>
      </p:pic>
      <p:pic>
        <p:nvPicPr>
          <p:cNvPr id="222" name="Google Shape;222;p26"/>
          <p:cNvPicPr preferRelativeResize="0"/>
          <p:nvPr/>
        </p:nvPicPr>
        <p:blipFill>
          <a:blip r:embed="rId12">
            <a:alphaModFix/>
          </a:blip>
          <a:stretch>
            <a:fillRect/>
          </a:stretch>
        </p:blipFill>
        <p:spPr>
          <a:xfrm>
            <a:off x="6503462" y="4187306"/>
            <a:ext cx="2287449" cy="5750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2"/>
                                        </p:tgtEl>
                                      </p:cBhvr>
                                    </p:animEffect>
                                    <p:set>
                                      <p:cBhvr>
                                        <p:cTn dur="1" fill="hold">
                                          <p:stCondLst>
                                            <p:cond delay="1000"/>
                                          </p:stCondLst>
                                        </p:cTn>
                                        <p:tgtEl>
                                          <p:spTgt spid="2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2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5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3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General Electric </a:t>
            </a:r>
            <a:endParaRPr/>
          </a:p>
        </p:txBody>
      </p:sp>
      <p:pic>
        <p:nvPicPr>
          <p:cNvPr id="228" name="Google Shape;228;p27"/>
          <p:cNvPicPr preferRelativeResize="0"/>
          <p:nvPr/>
        </p:nvPicPr>
        <p:blipFill>
          <a:blip r:embed="rId3">
            <a:alphaModFix/>
          </a:blip>
          <a:stretch>
            <a:fillRect/>
          </a:stretch>
        </p:blipFill>
        <p:spPr>
          <a:xfrm>
            <a:off x="1616100" y="1093849"/>
            <a:ext cx="5539933" cy="4065475"/>
          </a:xfrm>
          <a:prstGeom prst="rect">
            <a:avLst/>
          </a:prstGeom>
          <a:noFill/>
          <a:ln>
            <a:noFill/>
          </a:ln>
        </p:spPr>
      </p:pic>
      <p:sp>
        <p:nvSpPr>
          <p:cNvPr id="229" name="Google Shape;229;p27"/>
          <p:cNvSpPr/>
          <p:nvPr/>
        </p:nvSpPr>
        <p:spPr>
          <a:xfrm>
            <a:off x="1763775" y="2215050"/>
            <a:ext cx="2443800" cy="225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1337800" y="1135775"/>
            <a:ext cx="5027400" cy="80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4434050" y="2215050"/>
            <a:ext cx="2236800" cy="152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4305950" y="3801450"/>
            <a:ext cx="2754000" cy="1275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txBox="1"/>
          <p:nvPr/>
        </p:nvSpPr>
        <p:spPr>
          <a:xfrm>
            <a:off x="88950" y="2342300"/>
            <a:ext cx="16749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Energy Source</a:t>
            </a:r>
            <a:endParaRPr b="1"/>
          </a:p>
          <a:p>
            <a:pPr indent="0" lvl="0" marL="0" rtl="0" algn="l">
              <a:spcBef>
                <a:spcPts val="0"/>
              </a:spcBef>
              <a:spcAft>
                <a:spcPts val="0"/>
              </a:spcAft>
              <a:buNone/>
            </a:pPr>
            <a:r>
              <a:rPr b="1" lang="en"/>
              <a:t>(Nuclear Reactor)</a:t>
            </a:r>
            <a:endParaRPr b="1"/>
          </a:p>
        </p:txBody>
      </p:sp>
      <p:cxnSp>
        <p:nvCxnSpPr>
          <p:cNvPr id="234" name="Google Shape;234;p27"/>
          <p:cNvCxnSpPr>
            <a:stCxn id="233" idx="2"/>
            <a:endCxn id="229" idx="1"/>
          </p:cNvCxnSpPr>
          <p:nvPr/>
        </p:nvCxnSpPr>
        <p:spPr>
          <a:xfrm flipH="1" rot="-5400000">
            <a:off x="1111200" y="2690600"/>
            <a:ext cx="467700" cy="837300"/>
          </a:xfrm>
          <a:prstGeom prst="curvedConnector2">
            <a:avLst/>
          </a:prstGeom>
          <a:noFill/>
          <a:ln cap="flat" cmpd="sng" w="38100">
            <a:solidFill>
              <a:schemeClr val="dk2"/>
            </a:solidFill>
            <a:prstDash val="solid"/>
            <a:round/>
            <a:headEnd len="med" w="med" type="none"/>
            <a:tailEnd len="med" w="med" type="none"/>
          </a:ln>
        </p:spPr>
      </p:cxnSp>
      <p:sp>
        <p:nvSpPr>
          <p:cNvPr id="235" name="Google Shape;235;p27"/>
          <p:cNvSpPr txBox="1"/>
          <p:nvPr/>
        </p:nvSpPr>
        <p:spPr>
          <a:xfrm>
            <a:off x="6759650" y="383600"/>
            <a:ext cx="2118300" cy="6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Industry Process (Hydrogen Production)</a:t>
            </a:r>
            <a:endParaRPr b="1"/>
          </a:p>
        </p:txBody>
      </p:sp>
      <p:cxnSp>
        <p:nvCxnSpPr>
          <p:cNvPr id="236" name="Google Shape;236;p27"/>
          <p:cNvCxnSpPr>
            <a:stCxn id="235" idx="2"/>
            <a:endCxn id="230" idx="3"/>
          </p:cNvCxnSpPr>
          <p:nvPr/>
        </p:nvCxnSpPr>
        <p:spPr>
          <a:xfrm rot="5400000">
            <a:off x="6825500" y="542900"/>
            <a:ext cx="533100" cy="1453500"/>
          </a:xfrm>
          <a:prstGeom prst="curvedConnector2">
            <a:avLst/>
          </a:prstGeom>
          <a:noFill/>
          <a:ln cap="flat" cmpd="sng" w="38100">
            <a:solidFill>
              <a:schemeClr val="dk2"/>
            </a:solidFill>
            <a:prstDash val="solid"/>
            <a:round/>
            <a:headEnd len="med" w="med" type="none"/>
            <a:tailEnd len="med" w="med" type="none"/>
          </a:ln>
        </p:spPr>
      </p:cxnSp>
      <p:sp>
        <p:nvSpPr>
          <p:cNvPr id="237" name="Google Shape;237;p27"/>
          <p:cNvSpPr txBox="1"/>
          <p:nvPr/>
        </p:nvSpPr>
        <p:spPr>
          <a:xfrm>
            <a:off x="7059950" y="2137900"/>
            <a:ext cx="21183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Electricity Production</a:t>
            </a:r>
            <a:endParaRPr b="1"/>
          </a:p>
        </p:txBody>
      </p:sp>
      <p:cxnSp>
        <p:nvCxnSpPr>
          <p:cNvPr id="238" name="Google Shape;238;p27"/>
          <p:cNvCxnSpPr>
            <a:stCxn id="237" idx="2"/>
            <a:endCxn id="231" idx="3"/>
          </p:cNvCxnSpPr>
          <p:nvPr/>
        </p:nvCxnSpPr>
        <p:spPr>
          <a:xfrm rot="5400000">
            <a:off x="7136300" y="1996000"/>
            <a:ext cx="517500" cy="1448100"/>
          </a:xfrm>
          <a:prstGeom prst="curvedConnector2">
            <a:avLst/>
          </a:prstGeom>
          <a:noFill/>
          <a:ln cap="flat" cmpd="sng" w="38100">
            <a:solidFill>
              <a:schemeClr val="dk2"/>
            </a:solidFill>
            <a:prstDash val="solid"/>
            <a:round/>
            <a:headEnd len="med" w="med" type="none"/>
            <a:tailEnd len="med" w="med" type="none"/>
          </a:ln>
        </p:spPr>
      </p:cxnSp>
      <p:sp>
        <p:nvSpPr>
          <p:cNvPr id="239" name="Google Shape;239;p27"/>
          <p:cNvSpPr txBox="1"/>
          <p:nvPr/>
        </p:nvSpPr>
        <p:spPr>
          <a:xfrm>
            <a:off x="7158325" y="3343100"/>
            <a:ext cx="18870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Secondary Industry Process (Desalination Plant)</a:t>
            </a:r>
            <a:endParaRPr b="1"/>
          </a:p>
        </p:txBody>
      </p:sp>
      <p:cxnSp>
        <p:nvCxnSpPr>
          <p:cNvPr id="240" name="Google Shape;240;p27"/>
          <p:cNvCxnSpPr>
            <a:stCxn id="239" idx="2"/>
            <a:endCxn id="232" idx="3"/>
          </p:cNvCxnSpPr>
          <p:nvPr/>
        </p:nvCxnSpPr>
        <p:spPr>
          <a:xfrm rot="5400000">
            <a:off x="7433275" y="3770750"/>
            <a:ext cx="295200" cy="1041900"/>
          </a:xfrm>
          <a:prstGeom prst="curvedConnector2">
            <a:avLst/>
          </a:prstGeom>
          <a:noFill/>
          <a:ln cap="flat" cmpd="sng" w="3810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1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1046625" y="378150"/>
            <a:ext cx="7574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Design - Integration of a Molten Salt Reactor and a Cu-Cl Cycle Hydrogen Production</a:t>
            </a:r>
            <a:endParaRPr/>
          </a:p>
        </p:txBody>
      </p:sp>
      <p:pic>
        <p:nvPicPr>
          <p:cNvPr id="246" name="Google Shape;246;p28"/>
          <p:cNvPicPr preferRelativeResize="0"/>
          <p:nvPr/>
        </p:nvPicPr>
        <p:blipFill>
          <a:blip r:embed="rId3">
            <a:alphaModFix/>
          </a:blip>
          <a:stretch>
            <a:fillRect/>
          </a:stretch>
        </p:blipFill>
        <p:spPr>
          <a:xfrm>
            <a:off x="126675" y="2035600"/>
            <a:ext cx="4979925" cy="2489950"/>
          </a:xfrm>
          <a:prstGeom prst="rect">
            <a:avLst/>
          </a:prstGeom>
          <a:noFill/>
          <a:ln>
            <a:noFill/>
          </a:ln>
        </p:spPr>
      </p:pic>
      <p:pic>
        <p:nvPicPr>
          <p:cNvPr id="247" name="Google Shape;247;p28"/>
          <p:cNvPicPr preferRelativeResize="0"/>
          <p:nvPr/>
        </p:nvPicPr>
        <p:blipFill>
          <a:blip r:embed="rId4">
            <a:alphaModFix/>
          </a:blip>
          <a:stretch>
            <a:fillRect/>
          </a:stretch>
        </p:blipFill>
        <p:spPr>
          <a:xfrm>
            <a:off x="5201925" y="2163700"/>
            <a:ext cx="3773115" cy="2489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NSPE Code of Ethics and Unintended Consequences Management</a:t>
            </a:r>
            <a:endParaRPr/>
          </a:p>
        </p:txBody>
      </p:sp>
      <p:graphicFrame>
        <p:nvGraphicFramePr>
          <p:cNvPr id="253" name="Google Shape;253;p29"/>
          <p:cNvGraphicFramePr/>
          <p:nvPr/>
        </p:nvGraphicFramePr>
        <p:xfrm>
          <a:off x="675850" y="1970325"/>
          <a:ext cx="3000000" cy="3000000"/>
        </p:xfrm>
        <a:graphic>
          <a:graphicData uri="http://schemas.openxmlformats.org/drawingml/2006/table">
            <a:tbl>
              <a:tblPr>
                <a:noFill/>
                <a:tableStyleId>{2E7B1344-620E-49F6-9FB8-BADD745475AD}</a:tableStyleId>
              </a:tblPr>
              <a:tblGrid>
                <a:gridCol w="1902025"/>
                <a:gridCol w="2015375"/>
                <a:gridCol w="2002775"/>
                <a:gridCol w="1738275"/>
              </a:tblGrid>
              <a:tr h="613750">
                <a:tc>
                  <a:txBody>
                    <a:bodyPr/>
                    <a:lstStyle/>
                    <a:p>
                      <a:pPr indent="0" lvl="0" marL="0" rtl="0" algn="ctr">
                        <a:lnSpc>
                          <a:spcPct val="115000"/>
                        </a:lnSpc>
                        <a:spcBef>
                          <a:spcPts val="0"/>
                        </a:spcBef>
                        <a:spcAft>
                          <a:spcPts val="0"/>
                        </a:spcAft>
                        <a:buNone/>
                      </a:pPr>
                      <a:r>
                        <a:rPr lang="en" sz="1100"/>
                        <a:t>Stage 1: Design and Virtual Simulation</a:t>
                      </a:r>
                      <a:endParaRPr sz="1100"/>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Stage 2: Test</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Stage 3: Build</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Stage 4: Use</a:t>
                      </a:r>
                      <a:endParaRPr sz="1100"/>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1074075">
                <a:tc>
                  <a:txBody>
                    <a:bodyPr/>
                    <a:lstStyle/>
                    <a:p>
                      <a:pPr indent="0" lvl="0" marL="0" rtl="0" algn="ctr">
                        <a:lnSpc>
                          <a:spcPct val="115000"/>
                        </a:lnSpc>
                        <a:spcBef>
                          <a:spcPts val="0"/>
                        </a:spcBef>
                        <a:spcAft>
                          <a:spcPts val="0"/>
                        </a:spcAft>
                        <a:buNone/>
                      </a:pPr>
                      <a:r>
                        <a:rPr lang="en" sz="1100"/>
                        <a:t>Failure to correctly design certain components of a complex system.</a:t>
                      </a:r>
                      <a:endParaRPr sz="1100"/>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Prototype does not work as intended.</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Theoretical designs and tests slightly different from reality causing redesign.</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Hydrogen Production Malfunction</a:t>
                      </a:r>
                      <a:endParaRPr sz="1100"/>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1074075">
                <a:tc>
                  <a:txBody>
                    <a:bodyPr/>
                    <a:lstStyle/>
                    <a:p>
                      <a:pPr indent="0" lvl="0" marL="0" rtl="0" algn="ctr">
                        <a:lnSpc>
                          <a:spcPct val="115000"/>
                        </a:lnSpc>
                        <a:spcBef>
                          <a:spcPts val="0"/>
                        </a:spcBef>
                        <a:spcAft>
                          <a:spcPts val="0"/>
                        </a:spcAft>
                        <a:buNone/>
                      </a:pPr>
                      <a:r>
                        <a:rPr lang="en" sz="1100"/>
                        <a:t>Goals not reachable due to shortness in team members, time and expertise.</a:t>
                      </a:r>
                      <a:endParaRPr sz="1100"/>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Regulatory bodies request additional information causing unexpected delays.</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Project acceptance problems by the local community of the selected location.</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Radioactive Contamination of secondary loops.</a:t>
                      </a:r>
                      <a:endParaRPr sz="1100"/>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Away Points</a:t>
            </a:r>
            <a:endParaRPr/>
          </a:p>
        </p:txBody>
      </p:sp>
      <p:sp>
        <p:nvSpPr>
          <p:cNvPr id="259" name="Google Shape;259;p3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Nuclear Energy must be considered as a means of attaining sustainable energy</a:t>
            </a:r>
            <a:endParaRPr/>
          </a:p>
          <a:p>
            <a:pPr indent="-342900" lvl="0" marL="457200" rtl="0" algn="l">
              <a:spcBef>
                <a:spcPts val="0"/>
              </a:spcBef>
              <a:spcAft>
                <a:spcPts val="0"/>
              </a:spcAft>
              <a:buSzPts val="1800"/>
              <a:buChar char="●"/>
            </a:pPr>
            <a:r>
              <a:rPr lang="en"/>
              <a:t>Hybrid Energy systems are pivotal aspects of Grid Stability</a:t>
            </a:r>
            <a:endParaRPr/>
          </a:p>
          <a:p>
            <a:pPr indent="-342900" lvl="0" marL="457200" rtl="0" algn="l">
              <a:spcBef>
                <a:spcPts val="0"/>
              </a:spcBef>
              <a:spcAft>
                <a:spcPts val="0"/>
              </a:spcAft>
              <a:buSzPts val="1800"/>
              <a:buChar char="●"/>
            </a:pPr>
            <a:r>
              <a:rPr lang="en"/>
              <a:t>Hybrid Energy systems make nuclear power more </a:t>
            </a:r>
            <a:r>
              <a:rPr lang="en"/>
              <a:t>economically</a:t>
            </a:r>
            <a:r>
              <a:rPr lang="en"/>
              <a:t> feasible</a:t>
            </a:r>
            <a:endParaRPr/>
          </a:p>
          <a:p>
            <a:pPr indent="-342900" lvl="0" marL="457200" rtl="0" algn="l">
              <a:spcBef>
                <a:spcPts val="0"/>
              </a:spcBef>
              <a:spcAft>
                <a:spcPts val="0"/>
              </a:spcAft>
              <a:buSzPts val="1800"/>
              <a:buChar char="●"/>
            </a:pPr>
            <a:r>
              <a:rPr lang="en"/>
              <a:t>There is an increase attention to these type of systems from </a:t>
            </a:r>
            <a:r>
              <a:rPr lang="en"/>
              <a:t>major</a:t>
            </a:r>
            <a:r>
              <a:rPr lang="en"/>
              <a:t> industry players.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Presentation will Focus on </a:t>
            </a:r>
            <a:endParaRPr/>
          </a:p>
        </p:txBody>
      </p:sp>
      <p:sp>
        <p:nvSpPr>
          <p:cNvPr id="65" name="Google Shape;65;p14"/>
          <p:cNvSpPr/>
          <p:nvPr/>
        </p:nvSpPr>
        <p:spPr>
          <a:xfrm flipH="1" rot="8752367">
            <a:off x="7162514" y="3031128"/>
            <a:ext cx="1548574" cy="75635"/>
          </a:xfrm>
          <a:prstGeom prst="roundRect">
            <a:avLst>
              <a:gd fmla="val 1978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rot="-9393105">
            <a:off x="5432747" y="3063163"/>
            <a:ext cx="2015980" cy="73387"/>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4"/>
          <p:cNvGrpSpPr/>
          <p:nvPr/>
        </p:nvGrpSpPr>
        <p:grpSpPr>
          <a:xfrm>
            <a:off x="6480550" y="3381369"/>
            <a:ext cx="1712700" cy="1230715"/>
            <a:chOff x="5796625" y="2541798"/>
            <a:chExt cx="1712700" cy="1230715"/>
          </a:xfrm>
        </p:grpSpPr>
        <p:sp>
          <p:nvSpPr>
            <p:cNvPr id="68" name="Google Shape;68;p14"/>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Roboto"/>
                  <a:ea typeface="Roboto"/>
                  <a:cs typeface="Roboto"/>
                  <a:sym typeface="Roboto"/>
                </a:rPr>
                <a:t>Phase 4</a:t>
              </a:r>
              <a:endParaRPr b="1" sz="1000">
                <a:solidFill>
                  <a:srgbClr val="5E5E5E"/>
                </a:solidFill>
                <a:latin typeface="Roboto"/>
                <a:ea typeface="Roboto"/>
                <a:cs typeface="Roboto"/>
                <a:sym typeface="Roboto"/>
              </a:endParaRPr>
            </a:p>
          </p:txBody>
        </p:sp>
        <p:sp>
          <p:nvSpPr>
            <p:cNvPr id="70" name="Google Shape;70;p14"/>
            <p:cNvSpPr/>
            <p:nvPr/>
          </p:nvSpPr>
          <p:spPr>
            <a:xfrm>
              <a:off x="5796625" y="3069013"/>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 name="Google Shape;71;p14"/>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5E5E5E"/>
                  </a:solidFill>
                  <a:latin typeface="Roboto"/>
                  <a:ea typeface="Roboto"/>
                  <a:cs typeface="Roboto"/>
                  <a:sym typeface="Roboto"/>
                </a:rPr>
                <a:t>Important Considerations</a:t>
              </a:r>
              <a:endParaRPr>
                <a:solidFill>
                  <a:srgbClr val="5E5E5E"/>
                </a:solidFill>
              </a:endParaRPr>
            </a:p>
          </p:txBody>
        </p:sp>
        <p:sp>
          <p:nvSpPr>
            <p:cNvPr id="72" name="Google Shape;72;p14"/>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4"/>
          <p:cNvSpPr/>
          <p:nvPr/>
        </p:nvSpPr>
        <p:spPr>
          <a:xfrm rot="-1496253">
            <a:off x="3805766" y="3029437"/>
            <a:ext cx="1766714" cy="7958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4"/>
          <p:cNvGrpSpPr/>
          <p:nvPr/>
        </p:nvGrpSpPr>
        <p:grpSpPr>
          <a:xfrm>
            <a:off x="4622475" y="1519847"/>
            <a:ext cx="1712700" cy="1246754"/>
            <a:chOff x="4409300" y="1219942"/>
            <a:chExt cx="1712700" cy="1246754"/>
          </a:xfrm>
        </p:grpSpPr>
        <p:sp>
          <p:nvSpPr>
            <p:cNvPr id="75" name="Google Shape;75;p14"/>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Roboto"/>
                  <a:ea typeface="Roboto"/>
                  <a:cs typeface="Roboto"/>
                  <a:sym typeface="Roboto"/>
                </a:rPr>
                <a:t>Phase 3</a:t>
              </a:r>
              <a:endParaRPr b="1" sz="1000">
                <a:solidFill>
                  <a:srgbClr val="5E5E5E"/>
                </a:solidFill>
                <a:latin typeface="Roboto"/>
                <a:ea typeface="Roboto"/>
                <a:cs typeface="Roboto"/>
                <a:sym typeface="Roboto"/>
              </a:endParaRPr>
            </a:p>
          </p:txBody>
        </p:sp>
        <p:sp>
          <p:nvSpPr>
            <p:cNvPr id="77" name="Google Shape;77;p14"/>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8" name="Google Shape;78;p14"/>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5E5E5E"/>
                  </a:solidFill>
                  <a:latin typeface="Roboto"/>
                  <a:ea typeface="Roboto"/>
                  <a:cs typeface="Roboto"/>
                  <a:sym typeface="Roboto"/>
                </a:rPr>
                <a:t>Characterizing the Technology</a:t>
              </a:r>
              <a:endParaRPr>
                <a:solidFill>
                  <a:srgbClr val="5E5E5E"/>
                </a:solidFill>
              </a:endParaRPr>
            </a:p>
          </p:txBody>
        </p:sp>
      </p:grpSp>
      <p:sp>
        <p:nvSpPr>
          <p:cNvPr id="80" name="Google Shape;80;p14"/>
          <p:cNvSpPr/>
          <p:nvPr/>
        </p:nvSpPr>
        <p:spPr>
          <a:xfrm flipH="1" rot="1309329">
            <a:off x="2172106" y="3060332"/>
            <a:ext cx="1846517" cy="46294"/>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4"/>
          <p:cNvGrpSpPr/>
          <p:nvPr/>
        </p:nvGrpSpPr>
        <p:grpSpPr>
          <a:xfrm>
            <a:off x="3056588" y="3305344"/>
            <a:ext cx="1712700" cy="1230715"/>
            <a:chOff x="3021975" y="2541798"/>
            <a:chExt cx="1712700" cy="1230715"/>
          </a:xfrm>
        </p:grpSpPr>
        <p:sp>
          <p:nvSpPr>
            <p:cNvPr id="82" name="Google Shape;82;p14"/>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701C7F"/>
                  </a:solidFill>
                  <a:latin typeface="Roboto"/>
                  <a:ea typeface="Roboto"/>
                  <a:cs typeface="Roboto"/>
                  <a:sym typeface="Roboto"/>
                </a:rPr>
                <a:t>Phase 2</a:t>
              </a:r>
              <a:endParaRPr b="1" sz="1000">
                <a:solidFill>
                  <a:srgbClr val="701C7F"/>
                </a:solidFill>
                <a:latin typeface="Roboto"/>
                <a:ea typeface="Roboto"/>
                <a:cs typeface="Roboto"/>
                <a:sym typeface="Roboto"/>
              </a:endParaRPr>
            </a:p>
          </p:txBody>
        </p:sp>
        <p:sp>
          <p:nvSpPr>
            <p:cNvPr id="83" name="Google Shape;83;p14"/>
            <p:cNvSpPr/>
            <p:nvPr/>
          </p:nvSpPr>
          <p:spPr>
            <a:xfrm rot="-1789476">
              <a:off x="3798091" y="2571072"/>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3021975" y="3069013"/>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 name="Google Shape;85;p14"/>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FFFFFF"/>
                  </a:solidFill>
                  <a:latin typeface="Roboto"/>
                  <a:ea typeface="Roboto"/>
                  <a:cs typeface="Roboto"/>
                  <a:sym typeface="Roboto"/>
                </a:rPr>
                <a:t>The Technology</a:t>
              </a:r>
              <a:endParaRPr>
                <a:solidFill>
                  <a:srgbClr val="FFFFFF"/>
                </a:solidFill>
              </a:endParaRPr>
            </a:p>
          </p:txBody>
        </p:sp>
        <p:sp>
          <p:nvSpPr>
            <p:cNvPr id="86" name="Google Shape;86;p14"/>
            <p:cNvSpPr/>
            <p:nvPr/>
          </p:nvSpPr>
          <p:spPr>
            <a:xfrm>
              <a:off x="383332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4"/>
          <p:cNvSpPr/>
          <p:nvPr/>
        </p:nvSpPr>
        <p:spPr>
          <a:xfrm rot="-1227906">
            <a:off x="172910" y="3040351"/>
            <a:ext cx="2123632" cy="57725"/>
          </a:xfrm>
          <a:prstGeom prst="roundRect">
            <a:avLst>
              <a:gd fmla="val 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1194863" y="1576232"/>
            <a:ext cx="2016019" cy="1246754"/>
            <a:chOff x="1637475" y="1219942"/>
            <a:chExt cx="1712700" cy="1246754"/>
          </a:xfrm>
        </p:grpSpPr>
        <p:sp>
          <p:nvSpPr>
            <p:cNvPr id="89" name="Google Shape;89;p14"/>
            <p:cNvSpPr/>
            <p:nvPr/>
          </p:nvSpPr>
          <p:spPr>
            <a:xfrm>
              <a:off x="1637475" y="121994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0" name="Google Shape;90;p14"/>
            <p:cNvSpPr txBox="1"/>
            <p:nvPr/>
          </p:nvSpPr>
          <p:spPr>
            <a:xfrm>
              <a:off x="2144544"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701C7F"/>
                  </a:solidFill>
                  <a:latin typeface="Roboto"/>
                  <a:ea typeface="Roboto"/>
                  <a:cs typeface="Roboto"/>
                  <a:sym typeface="Roboto"/>
                </a:rPr>
                <a:t>Phase 1</a:t>
              </a:r>
              <a:endParaRPr b="1" sz="1000">
                <a:solidFill>
                  <a:srgbClr val="701C7F"/>
                </a:solidFill>
                <a:latin typeface="Roboto"/>
                <a:ea typeface="Roboto"/>
                <a:cs typeface="Roboto"/>
                <a:sym typeface="Roboto"/>
              </a:endParaRPr>
            </a:p>
          </p:txBody>
        </p:sp>
        <p:sp>
          <p:nvSpPr>
            <p:cNvPr id="91" name="Google Shape;91;p14"/>
            <p:cNvSpPr/>
            <p:nvPr/>
          </p:nvSpPr>
          <p:spPr>
            <a:xfrm rot="10800000">
              <a:off x="2448800" y="1919036"/>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FFFFFF"/>
                  </a:solidFill>
                  <a:latin typeface="Roboto"/>
                  <a:ea typeface="Roboto"/>
                  <a:cs typeface="Roboto"/>
                  <a:sym typeface="Roboto"/>
                </a:rPr>
                <a:t>The Energy Dilemma</a:t>
              </a:r>
              <a:endParaRPr>
                <a:solidFill>
                  <a:srgbClr val="FFFFFF"/>
                </a:solidFill>
              </a:endParaRPr>
            </a:p>
          </p:txBody>
        </p:sp>
        <p:sp>
          <p:nvSpPr>
            <p:cNvPr id="93" name="Google Shape;93;p14"/>
            <p:cNvSpPr/>
            <p:nvPr/>
          </p:nvSpPr>
          <p:spPr>
            <a:xfrm rot="-1789476">
              <a:off x="2410765" y="2276970"/>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51561"/>
        </a:solidFill>
      </p:bgPr>
    </p:bg>
    <p:spTree>
      <p:nvGrpSpPr>
        <p:cNvPr id="97" name="Shape 97"/>
        <p:cNvGrpSpPr/>
        <p:nvPr/>
      </p:nvGrpSpPr>
      <p:grpSpPr>
        <a:xfrm>
          <a:off x="0" y="0"/>
          <a:ext cx="0" cy="0"/>
          <a:chOff x="0" y="0"/>
          <a:chExt cx="0" cy="0"/>
        </a:xfrm>
      </p:grpSpPr>
      <p:sp>
        <p:nvSpPr>
          <p:cNvPr id="98" name="Google Shape;98;p15"/>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Phase 1:</a:t>
            </a:r>
            <a:endParaRPr/>
          </a:p>
          <a:p>
            <a:pPr indent="0" lvl="0" marL="0" rtl="0" algn="l">
              <a:spcBef>
                <a:spcPts val="0"/>
              </a:spcBef>
              <a:spcAft>
                <a:spcPts val="0"/>
              </a:spcAft>
              <a:buNone/>
            </a:pPr>
            <a:r>
              <a:rPr lang="en"/>
              <a:t>The Energy </a:t>
            </a:r>
            <a:r>
              <a:rPr lang="en"/>
              <a:t>Dilemma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16"/>
          <p:cNvPicPr preferRelativeResize="0"/>
          <p:nvPr/>
        </p:nvPicPr>
        <p:blipFill>
          <a:blip r:embed="rId3">
            <a:alphaModFix/>
          </a:blip>
          <a:stretch>
            <a:fillRect/>
          </a:stretch>
        </p:blipFill>
        <p:spPr>
          <a:xfrm>
            <a:off x="988813" y="998000"/>
            <a:ext cx="7166374" cy="4145500"/>
          </a:xfrm>
          <a:prstGeom prst="rect">
            <a:avLst/>
          </a:prstGeom>
          <a:noFill/>
          <a:ln>
            <a:noFill/>
          </a:ln>
        </p:spPr>
      </p:pic>
      <p:sp>
        <p:nvSpPr>
          <p:cNvPr id="104" name="Google Shape;104;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cxnSp>
        <p:nvCxnSpPr>
          <p:cNvPr id="105" name="Google Shape;105;p16"/>
          <p:cNvCxnSpPr/>
          <p:nvPr/>
        </p:nvCxnSpPr>
        <p:spPr>
          <a:xfrm flipH="1">
            <a:off x="5848350" y="1083950"/>
            <a:ext cx="457200" cy="762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51561"/>
        </a:solidFill>
      </p:bgPr>
    </p:bg>
    <p:spTree>
      <p:nvGrpSpPr>
        <p:cNvPr id="109" name="Shape 109"/>
        <p:cNvGrpSpPr/>
        <p:nvPr/>
      </p:nvGrpSpPr>
      <p:grpSpPr>
        <a:xfrm>
          <a:off x="0" y="0"/>
          <a:ext cx="0" cy="0"/>
          <a:chOff x="0" y="0"/>
          <a:chExt cx="0" cy="0"/>
        </a:xfrm>
      </p:grpSpPr>
      <p:sp>
        <p:nvSpPr>
          <p:cNvPr id="110" name="Google Shape;110;p17"/>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Phase 2:</a:t>
            </a:r>
            <a:endParaRPr/>
          </a:p>
          <a:p>
            <a:pPr indent="0" lvl="0" marL="0" rtl="0" algn="l">
              <a:spcBef>
                <a:spcPts val="0"/>
              </a:spcBef>
              <a:spcAft>
                <a:spcPts val="0"/>
              </a:spcAft>
              <a:buNone/>
            </a:pPr>
            <a:r>
              <a:rPr lang="en"/>
              <a:t>The Technology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p:nvPr/>
        </p:nvSpPr>
        <p:spPr>
          <a:xfrm>
            <a:off x="4572000" y="1589250"/>
            <a:ext cx="1981200" cy="1965000"/>
          </a:xfrm>
          <a:prstGeom prst="roundRect">
            <a:avLst>
              <a:gd fmla="val 16667" name="adj"/>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Nuclear-Hydrogen Hybrid System</a:t>
            </a:r>
            <a:endParaRPr/>
          </a:p>
        </p:txBody>
      </p:sp>
      <p:sp>
        <p:nvSpPr>
          <p:cNvPr id="117" name="Google Shape;117;p18"/>
          <p:cNvSpPr/>
          <p:nvPr/>
        </p:nvSpPr>
        <p:spPr>
          <a:xfrm>
            <a:off x="2419350" y="1588775"/>
            <a:ext cx="1981200" cy="2714700"/>
          </a:xfrm>
          <a:prstGeom prst="roundRect">
            <a:avLst>
              <a:gd fmla="val 16667" name="adj"/>
            </a:avLst>
          </a:prstGeom>
          <a:solidFill>
            <a:srgbClr val="EA9999"/>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4572000" y="1588775"/>
            <a:ext cx="1981200" cy="2714700"/>
          </a:xfrm>
          <a:prstGeom prst="roundRect">
            <a:avLst>
              <a:gd fmla="val 16667" name="adj"/>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4572000" y="3601400"/>
            <a:ext cx="1981200" cy="702000"/>
          </a:xfrm>
          <a:prstGeom prst="roundRect">
            <a:avLst>
              <a:gd fmla="val 16667" name="adj"/>
            </a:avLst>
          </a:prstGeom>
          <a:solidFill>
            <a:srgbClr val="A4C2F4"/>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txBox="1"/>
          <p:nvPr/>
        </p:nvSpPr>
        <p:spPr>
          <a:xfrm>
            <a:off x="2724450" y="2203825"/>
            <a:ext cx="1371000" cy="9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Thermal Energy </a:t>
            </a:r>
            <a:endParaRPr b="1" sz="1600"/>
          </a:p>
        </p:txBody>
      </p:sp>
      <p:sp>
        <p:nvSpPr>
          <p:cNvPr id="121" name="Google Shape;121;p18"/>
          <p:cNvSpPr/>
          <p:nvPr/>
        </p:nvSpPr>
        <p:spPr>
          <a:xfrm>
            <a:off x="4572000" y="1569650"/>
            <a:ext cx="1981200" cy="801600"/>
          </a:xfrm>
          <a:prstGeom prst="roundRect">
            <a:avLst>
              <a:gd fmla="val 16667" name="adj"/>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4572000" y="2450900"/>
            <a:ext cx="1981200" cy="1871700"/>
          </a:xfrm>
          <a:prstGeom prst="roundRect">
            <a:avLst>
              <a:gd fmla="val 16667" name="adj"/>
            </a:avLst>
          </a:prstGeom>
          <a:solidFill>
            <a:srgbClr val="A4C2F4"/>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4877100" y="1705325"/>
            <a:ext cx="1371000" cy="9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Electricity Production</a:t>
            </a:r>
            <a:endParaRPr b="1" sz="1600"/>
          </a:p>
        </p:txBody>
      </p:sp>
      <p:sp>
        <p:nvSpPr>
          <p:cNvPr id="124" name="Google Shape;124;p18"/>
          <p:cNvSpPr txBox="1"/>
          <p:nvPr/>
        </p:nvSpPr>
        <p:spPr>
          <a:xfrm>
            <a:off x="4877100" y="3593600"/>
            <a:ext cx="1371000" cy="9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Hydrogen Production</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1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123262" y="1694136"/>
            <a:ext cx="5127077" cy="2868075"/>
          </a:xfrm>
          <a:prstGeom prst="rect">
            <a:avLst/>
          </a:prstGeom>
          <a:noFill/>
          <a:ln>
            <a:noFill/>
          </a:ln>
        </p:spPr>
      </p:pic>
      <p:sp>
        <p:nvSpPr>
          <p:cNvPr id="130" name="Google Shape;130;p19"/>
          <p:cNvSpPr txBox="1"/>
          <p:nvPr>
            <p:ph type="title"/>
          </p:nvPr>
        </p:nvSpPr>
        <p:spPr>
          <a:xfrm>
            <a:off x="1046625" y="378150"/>
            <a:ext cx="7574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Design - Integration of a Molten Salt Reactor and a Cu-Cl Cycle Hydrogen Production</a:t>
            </a:r>
            <a:endParaRPr/>
          </a:p>
        </p:txBody>
      </p:sp>
      <p:sp>
        <p:nvSpPr>
          <p:cNvPr id="131" name="Google Shape;131;p19"/>
          <p:cNvSpPr/>
          <p:nvPr/>
        </p:nvSpPr>
        <p:spPr>
          <a:xfrm>
            <a:off x="2295450" y="1763550"/>
            <a:ext cx="1009500" cy="3792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3060600" y="2505750"/>
            <a:ext cx="510000" cy="13923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4261450" y="2424350"/>
            <a:ext cx="460500" cy="12186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9"/>
          <p:cNvPicPr preferRelativeResize="0"/>
          <p:nvPr/>
        </p:nvPicPr>
        <p:blipFill>
          <a:blip r:embed="rId4">
            <a:alphaModFix/>
          </a:blip>
          <a:stretch>
            <a:fillRect/>
          </a:stretch>
        </p:blipFill>
        <p:spPr>
          <a:xfrm>
            <a:off x="3514230" y="1357650"/>
            <a:ext cx="5460825" cy="3603700"/>
          </a:xfrm>
          <a:prstGeom prst="rect">
            <a:avLst/>
          </a:prstGeom>
          <a:noFill/>
          <a:ln cap="flat" cmpd="sng" w="19050">
            <a:solidFill>
              <a:srgbClr val="6D9EEB"/>
            </a:solidFill>
            <a:prstDash val="solid"/>
            <a:round/>
            <a:headEnd len="sm" w="sm" type="none"/>
            <a:tailEnd len="sm" w="sm" type="none"/>
          </a:ln>
        </p:spPr>
      </p:pic>
      <p:cxnSp>
        <p:nvCxnSpPr>
          <p:cNvPr id="135" name="Google Shape;135;p19"/>
          <p:cNvCxnSpPr/>
          <p:nvPr/>
        </p:nvCxnSpPr>
        <p:spPr>
          <a:xfrm>
            <a:off x="1753475" y="1889500"/>
            <a:ext cx="446400" cy="350700"/>
          </a:xfrm>
          <a:prstGeom prst="straightConnector1">
            <a:avLst/>
          </a:prstGeom>
          <a:noFill/>
          <a:ln cap="flat" cmpd="sng" w="28575">
            <a:solidFill>
              <a:srgbClr val="FF0000"/>
            </a:solidFill>
            <a:prstDash val="solid"/>
            <a:round/>
            <a:headEnd len="med" w="med" type="none"/>
            <a:tailEnd len="med" w="med" type="triangle"/>
          </a:ln>
        </p:spPr>
      </p:cxnSp>
      <p:sp>
        <p:nvSpPr>
          <p:cNvPr id="136" name="Google Shape;136;p19"/>
          <p:cNvSpPr/>
          <p:nvPr/>
        </p:nvSpPr>
        <p:spPr>
          <a:xfrm>
            <a:off x="1710950" y="1591925"/>
            <a:ext cx="2040300" cy="32094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3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Benefits from a Hybrid System</a:t>
            </a:r>
            <a:endParaRPr/>
          </a:p>
        </p:txBody>
      </p:sp>
      <p:cxnSp>
        <p:nvCxnSpPr>
          <p:cNvPr id="142" name="Google Shape;142;p20"/>
          <p:cNvCxnSpPr>
            <a:stCxn id="143" idx="2"/>
            <a:endCxn id="144" idx="0"/>
          </p:cNvCxnSpPr>
          <p:nvPr/>
        </p:nvCxnSpPr>
        <p:spPr>
          <a:xfrm flipH="1" rot="-5400000">
            <a:off x="5459100" y="949225"/>
            <a:ext cx="574500" cy="1949700"/>
          </a:xfrm>
          <a:prstGeom prst="bentConnector3">
            <a:avLst>
              <a:gd fmla="val 49996" name="adj1"/>
            </a:avLst>
          </a:prstGeom>
          <a:noFill/>
          <a:ln cap="flat" cmpd="sng" w="9525">
            <a:solidFill>
              <a:srgbClr val="551561"/>
            </a:solidFill>
            <a:prstDash val="solid"/>
            <a:round/>
            <a:headEnd len="med" w="med" type="diamond"/>
            <a:tailEnd len="med" w="med" type="diamond"/>
          </a:ln>
        </p:spPr>
      </p:cxnSp>
      <p:cxnSp>
        <p:nvCxnSpPr>
          <p:cNvPr id="145" name="Google Shape;145;p20"/>
          <p:cNvCxnSpPr>
            <a:stCxn id="146" idx="2"/>
            <a:endCxn id="147" idx="0"/>
          </p:cNvCxnSpPr>
          <p:nvPr/>
        </p:nvCxnSpPr>
        <p:spPr>
          <a:xfrm flipH="1" rot="-5400000">
            <a:off x="2888550" y="2681675"/>
            <a:ext cx="711000" cy="9390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148" name="Google Shape;148;p20"/>
          <p:cNvCxnSpPr>
            <a:stCxn id="149" idx="0"/>
            <a:endCxn id="146" idx="2"/>
          </p:cNvCxnSpPr>
          <p:nvPr/>
        </p:nvCxnSpPr>
        <p:spPr>
          <a:xfrm rot="-5400000">
            <a:off x="1910250" y="2642375"/>
            <a:ext cx="711000" cy="10176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150" name="Google Shape;150;p20"/>
          <p:cNvCxnSpPr>
            <a:stCxn id="144" idx="2"/>
            <a:endCxn id="151" idx="0"/>
          </p:cNvCxnSpPr>
          <p:nvPr/>
        </p:nvCxnSpPr>
        <p:spPr>
          <a:xfrm flipH="1" rot="-5400000">
            <a:off x="6764850" y="2751875"/>
            <a:ext cx="711000" cy="7986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152" name="Google Shape;152;p20"/>
          <p:cNvCxnSpPr>
            <a:stCxn id="153" idx="0"/>
            <a:endCxn id="144" idx="2"/>
          </p:cNvCxnSpPr>
          <p:nvPr/>
        </p:nvCxnSpPr>
        <p:spPr>
          <a:xfrm rot="-5400000">
            <a:off x="5822250" y="2607875"/>
            <a:ext cx="711000" cy="10866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154" name="Google Shape;154;p20"/>
          <p:cNvCxnSpPr>
            <a:stCxn id="146" idx="0"/>
            <a:endCxn id="143" idx="2"/>
          </p:cNvCxnSpPr>
          <p:nvPr/>
        </p:nvCxnSpPr>
        <p:spPr>
          <a:xfrm rot="-5400000">
            <a:off x="3485850" y="925475"/>
            <a:ext cx="574500" cy="1997100"/>
          </a:xfrm>
          <a:prstGeom prst="bentConnector3">
            <a:avLst>
              <a:gd fmla="val 49996" name="adj1"/>
            </a:avLst>
          </a:prstGeom>
          <a:noFill/>
          <a:ln cap="flat" cmpd="sng" w="9525">
            <a:solidFill>
              <a:srgbClr val="551561"/>
            </a:solidFill>
            <a:prstDash val="solid"/>
            <a:round/>
            <a:headEnd len="med" w="med" type="diamond"/>
            <a:tailEnd len="med" w="med" type="diamond"/>
          </a:ln>
        </p:spPr>
      </p:cxnSp>
      <p:sp>
        <p:nvSpPr>
          <p:cNvPr id="143" name="Google Shape;143;p20"/>
          <p:cNvSpPr txBox="1"/>
          <p:nvPr/>
        </p:nvSpPr>
        <p:spPr>
          <a:xfrm>
            <a:off x="3802950" y="925825"/>
            <a:ext cx="1937100" cy="7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latin typeface="Roboto"/>
                <a:ea typeface="Roboto"/>
                <a:cs typeface="Roboto"/>
                <a:sym typeface="Roboto"/>
              </a:rPr>
              <a:t>Hybrid Energy System</a:t>
            </a:r>
            <a:endParaRPr sz="1000">
              <a:solidFill>
                <a:srgbClr val="701C7F"/>
              </a:solidFill>
              <a:latin typeface="Roboto"/>
              <a:ea typeface="Roboto"/>
              <a:cs typeface="Roboto"/>
              <a:sym typeface="Roboto"/>
            </a:endParaRPr>
          </a:p>
        </p:txBody>
      </p:sp>
      <p:sp>
        <p:nvSpPr>
          <p:cNvPr id="146" name="Google Shape;146;p20"/>
          <p:cNvSpPr txBox="1"/>
          <p:nvPr/>
        </p:nvSpPr>
        <p:spPr>
          <a:xfrm>
            <a:off x="1708650" y="2211275"/>
            <a:ext cx="21318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latin typeface="Roboto"/>
                <a:ea typeface="Roboto"/>
                <a:cs typeface="Roboto"/>
                <a:sym typeface="Roboto"/>
              </a:rPr>
              <a:t>Utility Companies </a:t>
            </a:r>
            <a:endParaRPr sz="1000">
              <a:solidFill>
                <a:srgbClr val="701C7F"/>
              </a:solidFill>
              <a:latin typeface="Roboto"/>
              <a:ea typeface="Roboto"/>
              <a:cs typeface="Roboto"/>
              <a:sym typeface="Roboto"/>
            </a:endParaRPr>
          </a:p>
          <a:p>
            <a:pPr indent="0" lvl="0" marL="0" rtl="0" algn="l">
              <a:spcBef>
                <a:spcPts val="0"/>
              </a:spcBef>
              <a:spcAft>
                <a:spcPts val="0"/>
              </a:spcAft>
              <a:buNone/>
            </a:pPr>
            <a:r>
              <a:t/>
            </a:r>
            <a:endParaRPr sz="1000">
              <a:solidFill>
                <a:srgbClr val="701C7F"/>
              </a:solidFill>
              <a:latin typeface="Roboto"/>
              <a:ea typeface="Roboto"/>
              <a:cs typeface="Roboto"/>
              <a:sym typeface="Roboto"/>
            </a:endParaRPr>
          </a:p>
        </p:txBody>
      </p:sp>
      <p:sp>
        <p:nvSpPr>
          <p:cNvPr id="144" name="Google Shape;144;p20"/>
          <p:cNvSpPr txBox="1"/>
          <p:nvPr/>
        </p:nvSpPr>
        <p:spPr>
          <a:xfrm>
            <a:off x="5619900" y="2211275"/>
            <a:ext cx="2202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latin typeface="Roboto"/>
                <a:ea typeface="Roboto"/>
                <a:cs typeface="Roboto"/>
                <a:sym typeface="Roboto"/>
              </a:rPr>
              <a:t>Hydrogen Industry </a:t>
            </a:r>
            <a:endParaRPr sz="1000">
              <a:solidFill>
                <a:srgbClr val="701C7F"/>
              </a:solidFill>
              <a:latin typeface="Roboto"/>
              <a:ea typeface="Roboto"/>
              <a:cs typeface="Roboto"/>
              <a:sym typeface="Roboto"/>
            </a:endParaRPr>
          </a:p>
        </p:txBody>
      </p:sp>
      <p:sp>
        <p:nvSpPr>
          <p:cNvPr id="151" name="Google Shape;151;p20"/>
          <p:cNvSpPr txBox="1"/>
          <p:nvPr/>
        </p:nvSpPr>
        <p:spPr>
          <a:xfrm>
            <a:off x="6418500" y="3506675"/>
            <a:ext cx="2202300" cy="99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latin typeface="Roboto"/>
                <a:ea typeface="Roboto"/>
                <a:cs typeface="Roboto"/>
                <a:sym typeface="Roboto"/>
              </a:rPr>
              <a:t>Research and Development </a:t>
            </a:r>
            <a:endParaRPr sz="1000">
              <a:solidFill>
                <a:srgbClr val="701C7F"/>
              </a:solidFill>
              <a:latin typeface="Roboto"/>
              <a:ea typeface="Roboto"/>
              <a:cs typeface="Roboto"/>
              <a:sym typeface="Roboto"/>
            </a:endParaRPr>
          </a:p>
        </p:txBody>
      </p:sp>
      <p:sp>
        <p:nvSpPr>
          <p:cNvPr id="153" name="Google Shape;153;p20"/>
          <p:cNvSpPr txBox="1"/>
          <p:nvPr/>
        </p:nvSpPr>
        <p:spPr>
          <a:xfrm>
            <a:off x="4728000" y="3506675"/>
            <a:ext cx="1812900" cy="99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latin typeface="Roboto"/>
                <a:ea typeface="Roboto"/>
                <a:cs typeface="Roboto"/>
                <a:sym typeface="Roboto"/>
              </a:rPr>
              <a:t>Industry and Manufacturers</a:t>
            </a:r>
            <a:endParaRPr sz="1000">
              <a:solidFill>
                <a:srgbClr val="701C7F"/>
              </a:solidFill>
              <a:latin typeface="Roboto"/>
              <a:ea typeface="Roboto"/>
              <a:cs typeface="Roboto"/>
              <a:sym typeface="Roboto"/>
            </a:endParaRPr>
          </a:p>
        </p:txBody>
      </p:sp>
      <p:sp>
        <p:nvSpPr>
          <p:cNvPr id="147" name="Google Shape;147;p20"/>
          <p:cNvSpPr txBox="1"/>
          <p:nvPr/>
        </p:nvSpPr>
        <p:spPr>
          <a:xfrm>
            <a:off x="2877900" y="3506675"/>
            <a:ext cx="1671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latin typeface="Roboto"/>
                <a:ea typeface="Roboto"/>
                <a:cs typeface="Roboto"/>
                <a:sym typeface="Roboto"/>
              </a:rPr>
              <a:t>Government/Corporations</a:t>
            </a:r>
            <a:endParaRPr sz="1000">
              <a:solidFill>
                <a:srgbClr val="701C7F"/>
              </a:solidFill>
              <a:latin typeface="Roboto"/>
              <a:ea typeface="Roboto"/>
              <a:cs typeface="Roboto"/>
              <a:sym typeface="Roboto"/>
            </a:endParaRPr>
          </a:p>
        </p:txBody>
      </p:sp>
      <p:sp>
        <p:nvSpPr>
          <p:cNvPr id="149" name="Google Shape;149;p20"/>
          <p:cNvSpPr txBox="1"/>
          <p:nvPr/>
        </p:nvSpPr>
        <p:spPr>
          <a:xfrm>
            <a:off x="788400" y="3506675"/>
            <a:ext cx="19371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latin typeface="Roboto"/>
                <a:ea typeface="Roboto"/>
                <a:cs typeface="Roboto"/>
                <a:sym typeface="Roboto"/>
              </a:rPr>
              <a:t>Commercial</a:t>
            </a:r>
            <a:endParaRPr sz="1000">
              <a:solidFill>
                <a:srgbClr val="701C7F"/>
              </a:solidFill>
              <a:latin typeface="Roboto"/>
              <a:ea typeface="Roboto"/>
              <a:cs typeface="Roboto"/>
              <a:sym typeface="Roboto"/>
            </a:endParaRPr>
          </a:p>
        </p:txBody>
      </p:sp>
      <p:pic>
        <p:nvPicPr>
          <p:cNvPr id="155" name="Google Shape;155;p20"/>
          <p:cNvPicPr preferRelativeResize="0"/>
          <p:nvPr/>
        </p:nvPicPr>
        <p:blipFill>
          <a:blip r:embed="rId3">
            <a:alphaModFix/>
          </a:blip>
          <a:stretch>
            <a:fillRect/>
          </a:stretch>
        </p:blipFill>
        <p:spPr>
          <a:xfrm>
            <a:off x="86950" y="2211325"/>
            <a:ext cx="2131800" cy="472100"/>
          </a:xfrm>
          <a:prstGeom prst="rect">
            <a:avLst/>
          </a:prstGeom>
          <a:noFill/>
          <a:ln>
            <a:noFill/>
          </a:ln>
        </p:spPr>
      </p:pic>
      <p:pic>
        <p:nvPicPr>
          <p:cNvPr id="156" name="Google Shape;156;p20"/>
          <p:cNvPicPr preferRelativeResize="0"/>
          <p:nvPr/>
        </p:nvPicPr>
        <p:blipFill>
          <a:blip r:embed="rId4">
            <a:alphaModFix/>
          </a:blip>
          <a:stretch>
            <a:fillRect/>
          </a:stretch>
        </p:blipFill>
        <p:spPr>
          <a:xfrm>
            <a:off x="441850" y="1717838"/>
            <a:ext cx="1422000" cy="711000"/>
          </a:xfrm>
          <a:prstGeom prst="rect">
            <a:avLst/>
          </a:prstGeom>
          <a:noFill/>
          <a:ln>
            <a:noFill/>
          </a:ln>
        </p:spPr>
      </p:pic>
      <p:pic>
        <p:nvPicPr>
          <p:cNvPr id="157" name="Google Shape;157;p20"/>
          <p:cNvPicPr preferRelativeResize="0"/>
          <p:nvPr/>
        </p:nvPicPr>
        <p:blipFill>
          <a:blip r:embed="rId5">
            <a:alphaModFix/>
          </a:blip>
          <a:stretch>
            <a:fillRect/>
          </a:stretch>
        </p:blipFill>
        <p:spPr>
          <a:xfrm>
            <a:off x="931825" y="4193400"/>
            <a:ext cx="1476026" cy="801000"/>
          </a:xfrm>
          <a:prstGeom prst="rect">
            <a:avLst/>
          </a:prstGeom>
          <a:noFill/>
          <a:ln>
            <a:noFill/>
          </a:ln>
        </p:spPr>
      </p:pic>
      <p:pic>
        <p:nvPicPr>
          <p:cNvPr id="158" name="Google Shape;158;p20"/>
          <p:cNvPicPr preferRelativeResize="0"/>
          <p:nvPr/>
        </p:nvPicPr>
        <p:blipFill>
          <a:blip r:embed="rId6">
            <a:alphaModFix/>
          </a:blip>
          <a:stretch>
            <a:fillRect/>
          </a:stretch>
        </p:blipFill>
        <p:spPr>
          <a:xfrm>
            <a:off x="4849651" y="4181625"/>
            <a:ext cx="1569600" cy="999301"/>
          </a:xfrm>
          <a:prstGeom prst="rect">
            <a:avLst/>
          </a:prstGeom>
          <a:noFill/>
          <a:ln>
            <a:noFill/>
          </a:ln>
        </p:spPr>
      </p:pic>
      <p:pic>
        <p:nvPicPr>
          <p:cNvPr id="159" name="Google Shape;159;p20"/>
          <p:cNvPicPr preferRelativeResize="0"/>
          <p:nvPr/>
        </p:nvPicPr>
        <p:blipFill>
          <a:blip r:embed="rId7">
            <a:alphaModFix/>
          </a:blip>
          <a:stretch>
            <a:fillRect/>
          </a:stretch>
        </p:blipFill>
        <p:spPr>
          <a:xfrm>
            <a:off x="6901201" y="4138051"/>
            <a:ext cx="1366014" cy="911700"/>
          </a:xfrm>
          <a:prstGeom prst="rect">
            <a:avLst/>
          </a:prstGeom>
          <a:noFill/>
          <a:ln>
            <a:noFill/>
          </a:ln>
        </p:spPr>
      </p:pic>
      <p:pic>
        <p:nvPicPr>
          <p:cNvPr id="160" name="Google Shape;160;p20"/>
          <p:cNvPicPr preferRelativeResize="0"/>
          <p:nvPr/>
        </p:nvPicPr>
        <p:blipFill>
          <a:blip r:embed="rId8">
            <a:alphaModFix/>
          </a:blip>
          <a:stretch>
            <a:fillRect/>
          </a:stretch>
        </p:blipFill>
        <p:spPr>
          <a:xfrm>
            <a:off x="3043750" y="4139413"/>
            <a:ext cx="1366000" cy="909011"/>
          </a:xfrm>
          <a:prstGeom prst="rect">
            <a:avLst/>
          </a:prstGeom>
          <a:noFill/>
          <a:ln>
            <a:noFill/>
          </a:ln>
        </p:spPr>
      </p:pic>
      <p:pic>
        <p:nvPicPr>
          <p:cNvPr id="161" name="Google Shape;161;p20"/>
          <p:cNvPicPr preferRelativeResize="0"/>
          <p:nvPr/>
        </p:nvPicPr>
        <p:blipFill>
          <a:blip r:embed="rId9">
            <a:alphaModFix/>
          </a:blip>
          <a:stretch>
            <a:fillRect/>
          </a:stretch>
        </p:blipFill>
        <p:spPr>
          <a:xfrm>
            <a:off x="7612972" y="1674263"/>
            <a:ext cx="939001" cy="1252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500"/>
                                        <p:tgtEl>
                                          <p:spTgt spid="146"/>
                                        </p:tgtEl>
                                      </p:cBhvr>
                                    </p:animEffect>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Technology to </a:t>
            </a:r>
            <a:r>
              <a:rPr lang="en"/>
              <a:t>Commercialization</a:t>
            </a:r>
            <a:endParaRPr/>
          </a:p>
        </p:txBody>
      </p:sp>
      <p:pic>
        <p:nvPicPr>
          <p:cNvPr id="167" name="Google Shape;167;p21"/>
          <p:cNvPicPr preferRelativeResize="0"/>
          <p:nvPr/>
        </p:nvPicPr>
        <p:blipFill>
          <a:blip r:embed="rId3">
            <a:alphaModFix/>
          </a:blip>
          <a:stretch>
            <a:fillRect/>
          </a:stretch>
        </p:blipFill>
        <p:spPr>
          <a:xfrm>
            <a:off x="615675" y="1366063"/>
            <a:ext cx="2936075" cy="2411375"/>
          </a:xfrm>
          <a:prstGeom prst="rect">
            <a:avLst/>
          </a:prstGeom>
          <a:noFill/>
          <a:ln>
            <a:noFill/>
          </a:ln>
        </p:spPr>
      </p:pic>
      <p:pic>
        <p:nvPicPr>
          <p:cNvPr id="168" name="Google Shape;168;p21"/>
          <p:cNvPicPr preferRelativeResize="0"/>
          <p:nvPr/>
        </p:nvPicPr>
        <p:blipFill>
          <a:blip r:embed="rId4">
            <a:alphaModFix/>
          </a:blip>
          <a:stretch>
            <a:fillRect/>
          </a:stretch>
        </p:blipFill>
        <p:spPr>
          <a:xfrm>
            <a:off x="5535500" y="1366075"/>
            <a:ext cx="3155150" cy="2411350"/>
          </a:xfrm>
          <a:prstGeom prst="rect">
            <a:avLst/>
          </a:prstGeom>
          <a:noFill/>
          <a:ln>
            <a:noFill/>
          </a:ln>
        </p:spPr>
      </p:pic>
      <p:sp>
        <p:nvSpPr>
          <p:cNvPr id="169" name="Google Shape;169;p21"/>
          <p:cNvSpPr/>
          <p:nvPr/>
        </p:nvSpPr>
        <p:spPr>
          <a:xfrm>
            <a:off x="3691325" y="2304450"/>
            <a:ext cx="1704600" cy="53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